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5" r:id="rId4"/>
    <p:sldId id="266" r:id="rId5"/>
    <p:sldId id="2145707143" r:id="rId6"/>
    <p:sldId id="287" r:id="rId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99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0B22-7411-9D94-2548-67483D1D7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A9511-4E97-E557-E505-5A2C5341E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C722C-6569-02C0-364B-2FFEC699B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1B6AC-1716-C773-AD74-A2976245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1A25D-6DD6-2B12-E921-ADEE47E7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266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E379-64CD-460C-6955-2DF9668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8807-3F64-92B2-2654-01782E68E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08E3A-F457-A627-583A-AF0A12C5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CF793-5FA5-6E84-B7CE-21CA6BF2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C8FE-0C65-C6EE-3947-C78BF9C7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1990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BCE718-FB5A-30CA-C741-AF0C9B9D4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CDB84-985C-B442-CA38-A08C71994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0A892-FDD4-6558-CADC-152317D2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344BC-3A90-530E-748B-7215EE92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B4AEA-5CB1-B897-9CDF-DCA17CE2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456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D4C9-4EB3-77F2-8A25-919C3E999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C6EEE-2417-5182-D7AB-8CED796A3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83DC-ACD6-F257-5AC6-B70C8F0F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37E1F-BF7C-F090-DE05-46AD177D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92626-F518-AAEC-3487-9C2855C9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954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516E-A6CC-2DF5-1DF6-4D88337D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A3EA7-CF57-3512-560F-B3CD3CAEE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759C4-7B9E-24A4-342A-FB3F344F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F20B1-3A6A-0FFD-8295-9574963C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52A17-B70D-A55A-D533-9762B876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64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CED5-E3CC-4AED-3E6C-5852D99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49BC2-EF77-FDD4-24F6-E471DEFAB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D8E4-AA01-9D0B-BCDA-769BE6F44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68A2B-B572-D6A9-4BB9-A9C26A78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FBB3C-F366-CCC6-1DE5-C5DBDA57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BD515-6F8B-F356-A2C9-F6D95FEA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970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8558-6ED6-CB1F-22A0-D76D8FE2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CC80A-F6D8-E8E7-13B0-D242F4329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EB746-EFBE-FCC4-E808-CD0EC01BA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63CE3-537C-787F-F868-E2844DC05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725BC2-4933-C2F5-0B85-83E6C7527C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DBA56-C79F-5286-5AC2-34F10344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11285-8ABA-8808-BF64-BF7D413F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CF48F-A025-3AC0-E56D-B0259257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0557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AA60-5D11-7A23-AC80-6BB1C6B9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CB122-B37E-CFEB-1EDD-CB376D03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53FEC-B839-F485-DA65-8626A7CF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8CA74-19B4-A173-41D9-5B6D04DE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9098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870F22-AFC0-322F-E62F-02894D56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29EEF-CCB7-7170-BBB8-6A70DD47A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42A77-5D72-07DC-F3E4-8BB03923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480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D0C2-8CD6-597B-37A8-EFD7BF53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A0292-5172-7524-6A77-347914BBA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6035-8714-6FB7-F385-D74F10D20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F2359-0BB2-CE2F-1A4C-E7C8A49B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569A0-FA44-F100-358D-29CDB3F5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2274F-6A62-7E7A-DC56-52ADB8A5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0226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BA6E-A2ED-ACD7-0064-4193970A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7EF24-79BD-3160-169C-C8A489BF6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F4478-9640-E159-91B3-C234BE9CA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2D104-FCC7-0B4D-A28E-7F2134AC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0B77F-DEEF-D355-8CB3-C165E6DF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BCF45-BFA0-18FA-C881-E5A1ECF2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213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B99ECA-8ACA-3435-6678-4456B631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4D654-FD3D-F86D-C3C5-0B4175E4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8293A-4512-183A-7271-237AEC2A2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8F549-85FE-47E1-AE4D-D81D7F4C3846}" type="datetimeFigureOut">
              <a:rPr lang="en-BE" smtClean="0"/>
              <a:t>12/12/2025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D963D-029A-8563-3AAF-BC87FCDBA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27C77-C9B0-ED8A-8D8D-B13AB36FB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1958BC-1D29-4B3C-A6A6-7E64D5CCC8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734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gif"/><Relationship Id="rId21" Type="http://schemas.openxmlformats.org/officeDocument/2006/relationships/image" Target="../media/image20.jpeg"/><Relationship Id="rId34" Type="http://schemas.openxmlformats.org/officeDocument/2006/relationships/image" Target="../media/image33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mailto:fabienne.dewilde@roularta.be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hyperlink" Target="mailto:ldp@rossel.be" TargetMode="External"/><Relationship Id="rId10" Type="http://schemas.openxmlformats.org/officeDocument/2006/relationships/image" Target="../media/image5.jpg"/><Relationship Id="rId4" Type="http://schemas.openxmlformats.org/officeDocument/2006/relationships/hyperlink" Target="mailto:Christel.sanders@dpgmedia.be" TargetMode="External"/><Relationship Id="rId9" Type="http://schemas.openxmlformats.org/officeDocument/2006/relationships/hyperlink" Target="mailto:nadine.morren@ipmgroup.b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72A31-A274-C5CB-E778-5121C724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b="28226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3422A67-4003-DAB1-5C51-5595DCA55AB8}"/>
              </a:ext>
            </a:extLst>
          </p:cNvPr>
          <p:cNvSpPr/>
          <p:nvPr/>
        </p:nvSpPr>
        <p:spPr>
          <a:xfrm rot="15392438">
            <a:off x="-878223" y="-569086"/>
            <a:ext cx="7168813" cy="714452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ZoneTexte 6">
            <a:extLst>
              <a:ext uri="{FF2B5EF4-FFF2-40B4-BE49-F238E27FC236}">
                <a16:creationId xmlns:a16="http://schemas.microsoft.com/office/drawing/2014/main" id="{E9BBC6DF-42AC-6EF9-61C8-7FDFFBA864F3}"/>
              </a:ext>
            </a:extLst>
          </p:cNvPr>
          <p:cNvSpPr txBox="1"/>
          <p:nvPr/>
        </p:nvSpPr>
        <p:spPr>
          <a:xfrm>
            <a:off x="376132" y="3408386"/>
            <a:ext cx="11591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 MOST EFFICIENT &amp; EASY NATIONAL MAGAZINE OFFER TO REACH THE LARGEST MAGAZINE AUDIENCE</a:t>
            </a:r>
            <a:endParaRPr lang="fr-BE" sz="1600" dirty="0">
              <a:solidFill>
                <a:schemeClr val="bg2">
                  <a:lumMod val="2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Afbeelding 3" descr="DPG Media">
            <a:extLst>
              <a:ext uri="{FF2B5EF4-FFF2-40B4-BE49-F238E27FC236}">
                <a16:creationId xmlns:a16="http://schemas.microsoft.com/office/drawing/2014/main" id="{89564ECF-AF41-4042-FADD-8BB368C99A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149" b="-11156"/>
          <a:stretch/>
        </p:blipFill>
        <p:spPr bwMode="auto">
          <a:xfrm>
            <a:off x="7627405" y="6118147"/>
            <a:ext cx="930198" cy="47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Home | Roularta">
            <a:extLst>
              <a:ext uri="{FF2B5EF4-FFF2-40B4-BE49-F238E27FC236}">
                <a16:creationId xmlns:a16="http://schemas.microsoft.com/office/drawing/2014/main" id="{6847AD5B-9213-0DE3-3216-E48C997C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2" y="6154947"/>
            <a:ext cx="1331687" cy="3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Afbeelding 2">
            <a:extLst>
              <a:ext uri="{FF2B5EF4-FFF2-40B4-BE49-F238E27FC236}">
                <a16:creationId xmlns:a16="http://schemas.microsoft.com/office/drawing/2014/main" id="{EEDFF0C5-77BC-686E-1A58-83A4F9B0DA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69" y="6224947"/>
            <a:ext cx="1191335" cy="311101"/>
          </a:xfrm>
          <a:prstGeom prst="rect">
            <a:avLst/>
          </a:prstGeom>
        </p:spPr>
      </p:pic>
      <p:pic>
        <p:nvPicPr>
          <p:cNvPr id="53" name="Picture 52" descr="A green logo with white text&#10;&#10;Description automatically generated">
            <a:extLst>
              <a:ext uri="{FF2B5EF4-FFF2-40B4-BE49-F238E27FC236}">
                <a16:creationId xmlns:a16="http://schemas.microsoft.com/office/drawing/2014/main" id="{8CDA0E98-923A-528D-E951-9744AEA20C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71" y="6081064"/>
            <a:ext cx="760118" cy="551619"/>
          </a:xfrm>
          <a:prstGeom prst="rect">
            <a:avLst/>
          </a:prstGeom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1CF01E98-E83F-5EFC-7F85-BDBC8F701771}"/>
              </a:ext>
            </a:extLst>
          </p:cNvPr>
          <p:cNvSpPr/>
          <p:nvPr/>
        </p:nvSpPr>
        <p:spPr>
          <a:xfrm rot="16200000">
            <a:off x="2716625" y="1225495"/>
            <a:ext cx="1339968" cy="6773217"/>
          </a:xfrm>
          <a:prstGeom prst="rect">
            <a:avLst/>
          </a:prstGeom>
          <a:solidFill>
            <a:srgbClr val="FFFFFF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5" name="Picture 4" descr="Ciné Télé Revue (@cinetelerevue) | Twitter">
            <a:extLst>
              <a:ext uri="{FF2B5EF4-FFF2-40B4-BE49-F238E27FC236}">
                <a16:creationId xmlns:a16="http://schemas.microsoft.com/office/drawing/2014/main" id="{4FD902F6-12D3-3822-6085-FFE607823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92" y="4072170"/>
            <a:ext cx="323215" cy="3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Libelle Abonnementen.be">
            <a:extLst>
              <a:ext uri="{FF2B5EF4-FFF2-40B4-BE49-F238E27FC236}">
                <a16:creationId xmlns:a16="http://schemas.microsoft.com/office/drawing/2014/main" id="{7C6627F5-EBCD-CC4C-8BD0-F07BCE28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338" y="4544725"/>
            <a:ext cx="450156" cy="1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logo-femmes-d-aujourd-hui – Up &amp; Down Hill">
            <a:extLst>
              <a:ext uri="{FF2B5EF4-FFF2-40B4-BE49-F238E27FC236}">
                <a16:creationId xmlns:a16="http://schemas.microsoft.com/office/drawing/2014/main" id="{9F327643-3E1A-39B0-8F8F-FCADC86B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096" y="4165230"/>
            <a:ext cx="522074" cy="1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>
            <a:extLst>
              <a:ext uri="{FF2B5EF4-FFF2-40B4-BE49-F238E27FC236}">
                <a16:creationId xmlns:a16="http://schemas.microsoft.com/office/drawing/2014/main" id="{D7608E4D-D7EB-2FA8-4540-68E50AAA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296" y="4151655"/>
            <a:ext cx="591176" cy="1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Le Vif/L'Express - Wikiwand">
            <a:extLst>
              <a:ext uri="{FF2B5EF4-FFF2-40B4-BE49-F238E27FC236}">
                <a16:creationId xmlns:a16="http://schemas.microsoft.com/office/drawing/2014/main" id="{FE430289-F9BC-30F3-156C-1E217FB1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92" y="4583335"/>
            <a:ext cx="547467" cy="1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4" descr="Levering van mijn magazine | Dag Allemaal Lezersservice">
            <a:extLst>
              <a:ext uri="{FF2B5EF4-FFF2-40B4-BE49-F238E27FC236}">
                <a16:creationId xmlns:a16="http://schemas.microsoft.com/office/drawing/2014/main" id="{749A8CB1-C36D-E8D3-DB35-A4837441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94" y="4102205"/>
            <a:ext cx="323215" cy="2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6" descr="Humo Up to € 17,5 Earnie Discount | Earnieland">
            <a:extLst>
              <a:ext uri="{FF2B5EF4-FFF2-40B4-BE49-F238E27FC236}">
                <a16:creationId xmlns:a16="http://schemas.microsoft.com/office/drawing/2014/main" id="{0FC8E229-AE96-F2F3-B251-E4DE81AC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857" y="3996211"/>
            <a:ext cx="486052" cy="4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8" descr="Soir Mag">
            <a:extLst>
              <a:ext uri="{FF2B5EF4-FFF2-40B4-BE49-F238E27FC236}">
                <a16:creationId xmlns:a16="http://schemas.microsoft.com/office/drawing/2014/main" id="{260A0C88-5A5F-680B-F994-A8C4F308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3494" y="4454545"/>
            <a:ext cx="306805" cy="29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0" descr="Flair.be">
            <a:extLst>
              <a:ext uri="{FF2B5EF4-FFF2-40B4-BE49-F238E27FC236}">
                <a16:creationId xmlns:a16="http://schemas.microsoft.com/office/drawing/2014/main" id="{907D042A-D5B5-313A-A656-2AD473E8E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3039" y="4134133"/>
            <a:ext cx="341756" cy="1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2" descr="Nina, bijlage van Het Laatste Nieuws (NL) | CIM">
            <a:extLst>
              <a:ext uri="{FF2B5EF4-FFF2-40B4-BE49-F238E27FC236}">
                <a16:creationId xmlns:a16="http://schemas.microsoft.com/office/drawing/2014/main" id="{CB9AE5D7-9D54-8946-B385-BCC24B50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132" y="4461994"/>
            <a:ext cx="492592" cy="24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 24">
            <a:extLst>
              <a:ext uri="{FF2B5EF4-FFF2-40B4-BE49-F238E27FC236}">
                <a16:creationId xmlns:a16="http://schemas.microsoft.com/office/drawing/2014/main" id="{9BA29D1F-61E3-EBC2-79FB-47E15DEA45B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21" y="4570180"/>
            <a:ext cx="475184" cy="134987"/>
          </a:xfrm>
          <a:prstGeom prst="rect">
            <a:avLst/>
          </a:prstGeom>
        </p:spPr>
      </p:pic>
      <p:pic>
        <p:nvPicPr>
          <p:cNvPr id="1027" name="Image 26">
            <a:extLst>
              <a:ext uri="{FF2B5EF4-FFF2-40B4-BE49-F238E27FC236}">
                <a16:creationId xmlns:a16="http://schemas.microsoft.com/office/drawing/2014/main" id="{3E00DDC8-79CB-0271-B8EB-FC45CCCA06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92" y="4463669"/>
            <a:ext cx="329371" cy="259190"/>
          </a:xfrm>
          <a:prstGeom prst="rect">
            <a:avLst/>
          </a:prstGeom>
        </p:spPr>
      </p:pic>
      <p:pic>
        <p:nvPicPr>
          <p:cNvPr id="1028" name="Image 29">
            <a:extLst>
              <a:ext uri="{FF2B5EF4-FFF2-40B4-BE49-F238E27FC236}">
                <a16:creationId xmlns:a16="http://schemas.microsoft.com/office/drawing/2014/main" id="{F558ED31-144D-B674-57F7-870B5254962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06" y="4052753"/>
            <a:ext cx="471787" cy="290927"/>
          </a:xfrm>
          <a:prstGeom prst="rect">
            <a:avLst/>
          </a:prstGeom>
        </p:spPr>
      </p:pic>
      <p:pic>
        <p:nvPicPr>
          <p:cNvPr id="1029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67D5A78-6C83-FB63-C8F8-0B6940BA81D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82" y="4158502"/>
            <a:ext cx="297288" cy="128880"/>
          </a:xfrm>
          <a:prstGeom prst="rect">
            <a:avLst/>
          </a:prstGeom>
        </p:spPr>
      </p:pic>
      <p:pic>
        <p:nvPicPr>
          <p:cNvPr id="1030" name="Image 31">
            <a:extLst>
              <a:ext uri="{FF2B5EF4-FFF2-40B4-BE49-F238E27FC236}">
                <a16:creationId xmlns:a16="http://schemas.microsoft.com/office/drawing/2014/main" id="{2F9D2390-8F0D-7456-27DE-3DC252176512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57" y="4122432"/>
            <a:ext cx="567095" cy="201020"/>
          </a:xfrm>
          <a:prstGeom prst="rect">
            <a:avLst/>
          </a:prstGeom>
        </p:spPr>
      </p:pic>
      <p:pic>
        <p:nvPicPr>
          <p:cNvPr id="1031" name="Picture 8" descr="Knack-Weekend | Roosen Landscape">
            <a:extLst>
              <a:ext uri="{FF2B5EF4-FFF2-40B4-BE49-F238E27FC236}">
                <a16:creationId xmlns:a16="http://schemas.microsoft.com/office/drawing/2014/main" id="{177A64D3-D8F6-D5AD-8C76-842AB72C0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b="32098"/>
          <a:stretch/>
        </p:blipFill>
        <p:spPr bwMode="auto">
          <a:xfrm>
            <a:off x="4908861" y="4087276"/>
            <a:ext cx="979563" cy="2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0" descr="Plus Magazine">
            <a:extLst>
              <a:ext uri="{FF2B5EF4-FFF2-40B4-BE49-F238E27FC236}">
                <a16:creationId xmlns:a16="http://schemas.microsoft.com/office/drawing/2014/main" id="{9DA76938-FAB1-A8B6-3F10-97873BB1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51" y="4518098"/>
            <a:ext cx="450156" cy="1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4" descr="Lifestyle - Le Vif Weekend">
            <a:extLst>
              <a:ext uri="{FF2B5EF4-FFF2-40B4-BE49-F238E27FC236}">
                <a16:creationId xmlns:a16="http://schemas.microsoft.com/office/drawing/2014/main" id="{CC277895-7E56-D6F0-97CD-114173A0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7" y="4554851"/>
            <a:ext cx="786842" cy="1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Afbeelding 46">
            <a:extLst>
              <a:ext uri="{FF2B5EF4-FFF2-40B4-BE49-F238E27FC236}">
                <a16:creationId xmlns:a16="http://schemas.microsoft.com/office/drawing/2014/main" id="{6BC0674E-D190-6C95-1076-2FB47ADB8EB2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62" y="4447574"/>
            <a:ext cx="242697" cy="277523"/>
          </a:xfrm>
          <a:prstGeom prst="rect">
            <a:avLst/>
          </a:prstGeom>
        </p:spPr>
      </p:pic>
      <p:pic>
        <p:nvPicPr>
          <p:cNvPr id="1035" name="Picture 2" descr="Magazine | DPG Media">
            <a:extLst>
              <a:ext uri="{FF2B5EF4-FFF2-40B4-BE49-F238E27FC236}">
                <a16:creationId xmlns:a16="http://schemas.microsoft.com/office/drawing/2014/main" id="{AC08024C-CCC1-334D-E77E-26BD96ED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98" y="4526814"/>
            <a:ext cx="589005" cy="15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4" descr="Groot nieuws: Stijlvol Wonen wordt vernieuwd">
            <a:extLst>
              <a:ext uri="{FF2B5EF4-FFF2-40B4-BE49-F238E27FC236}">
                <a16:creationId xmlns:a16="http://schemas.microsoft.com/office/drawing/2014/main" id="{27D1A113-977C-FEE5-51A3-EB2D435EE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1" b="30946"/>
          <a:stretch/>
        </p:blipFill>
        <p:spPr bwMode="auto">
          <a:xfrm>
            <a:off x="5757184" y="4488837"/>
            <a:ext cx="526495" cy="1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6">
            <a:extLst>
              <a:ext uri="{FF2B5EF4-FFF2-40B4-BE49-F238E27FC236}">
                <a16:creationId xmlns:a16="http://schemas.microsoft.com/office/drawing/2014/main" id="{B9EB4B26-8933-8501-59DB-7F08D5B43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31261" r="15178" b="37152"/>
          <a:stretch/>
        </p:blipFill>
        <p:spPr bwMode="auto">
          <a:xfrm>
            <a:off x="502365" y="4876625"/>
            <a:ext cx="568355" cy="2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1F7B8437-EBE7-50B1-CBDC-0BFDFA5DDB6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5555" y="4849979"/>
            <a:ext cx="370239" cy="257761"/>
          </a:xfrm>
          <a:prstGeom prst="rect">
            <a:avLst/>
          </a:prstGeom>
        </p:spPr>
      </p:pic>
      <p:pic>
        <p:nvPicPr>
          <p:cNvPr id="1039" name="Picture 12" descr="Primo | DPG Media">
            <a:extLst>
              <a:ext uri="{FF2B5EF4-FFF2-40B4-BE49-F238E27FC236}">
                <a16:creationId xmlns:a16="http://schemas.microsoft.com/office/drawing/2014/main" id="{AA25EC95-8480-8804-9CE9-FBD39FF9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94" y="4803911"/>
            <a:ext cx="837438" cy="3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4" descr="Story Belgium | DPG Media">
            <a:extLst>
              <a:ext uri="{FF2B5EF4-FFF2-40B4-BE49-F238E27FC236}">
                <a16:creationId xmlns:a16="http://schemas.microsoft.com/office/drawing/2014/main" id="{3388A8E4-CFC8-92CF-4BFF-92142BEFF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t="-1" r="17486" b="7161"/>
          <a:stretch/>
        </p:blipFill>
        <p:spPr bwMode="auto">
          <a:xfrm>
            <a:off x="2362278" y="4817625"/>
            <a:ext cx="512195" cy="3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8" descr="TV Familie | DPG Media">
            <a:extLst>
              <a:ext uri="{FF2B5EF4-FFF2-40B4-BE49-F238E27FC236}">
                <a16:creationId xmlns:a16="http://schemas.microsoft.com/office/drawing/2014/main" id="{89C30919-BD33-423E-C16D-A703AC08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72" y="4821285"/>
            <a:ext cx="810007" cy="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20" descr="Comment puis-je contacter le service clientèle de Telepro ? - Contacteur.be">
            <a:extLst>
              <a:ext uri="{FF2B5EF4-FFF2-40B4-BE49-F238E27FC236}">
                <a16:creationId xmlns:a16="http://schemas.microsoft.com/office/drawing/2014/main" id="{CBACA4B1-E451-EE03-E8C4-1DC4BDB29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0" b="30342"/>
          <a:stretch/>
        </p:blipFill>
        <p:spPr bwMode="auto">
          <a:xfrm>
            <a:off x="3684479" y="4830166"/>
            <a:ext cx="766317" cy="30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26" descr="Focus Vif - cinéma, musique, livres-BD, télé, scènes, arts et multimédia">
            <a:extLst>
              <a:ext uri="{FF2B5EF4-FFF2-40B4-BE49-F238E27FC236}">
                <a16:creationId xmlns:a16="http://schemas.microsoft.com/office/drawing/2014/main" id="{CD337320-492F-CFE1-8867-13985851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66" y="4874914"/>
            <a:ext cx="696957" cy="2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8" descr="Knack Focus | Roularta">
            <a:extLst>
              <a:ext uri="{FF2B5EF4-FFF2-40B4-BE49-F238E27FC236}">
                <a16:creationId xmlns:a16="http://schemas.microsoft.com/office/drawing/2014/main" id="{3FA63912-2504-FD6D-2E59-BA515D68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831" y="4753156"/>
            <a:ext cx="925901" cy="4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Image 8" descr="Une image contenant texte, extérieur, signe, clipart&#10;&#10;Description générée automatiquement">
            <a:extLst>
              <a:ext uri="{FF2B5EF4-FFF2-40B4-BE49-F238E27FC236}">
                <a16:creationId xmlns:a16="http://schemas.microsoft.com/office/drawing/2014/main" id="{5F16EC9E-CC1B-99D3-8238-83400A3BD64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95" y="76531"/>
            <a:ext cx="11258393" cy="29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-0.52292 L -2.91667E-6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B23CB-BB80-2EBF-98CE-533DCCE2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C86927-56AC-C0B0-6851-0A924A0A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"/>
            <a:ext cx="12192000" cy="685349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D11FA75-4920-AC5D-7681-C54528AECEDD}"/>
              </a:ext>
            </a:extLst>
          </p:cNvPr>
          <p:cNvSpPr/>
          <p:nvPr/>
        </p:nvSpPr>
        <p:spPr>
          <a:xfrm rot="15392438">
            <a:off x="-2697407" y="160131"/>
            <a:ext cx="7168813" cy="4477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Image 8" descr="Une image contenant texte, extérieur, signe, clipart&#10;&#10;Description générée automatiquement">
            <a:extLst>
              <a:ext uri="{FF2B5EF4-FFF2-40B4-BE49-F238E27FC236}">
                <a16:creationId xmlns:a16="http://schemas.microsoft.com/office/drawing/2014/main" id="{E8F2EDC5-2D7F-6DFB-6E3F-6BBE1C0F4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62636" y="6116946"/>
            <a:ext cx="965200" cy="255654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2880D0C1-BC55-3CD7-3414-61721B2A6900}"/>
              </a:ext>
            </a:extLst>
          </p:cNvPr>
          <p:cNvSpPr txBox="1"/>
          <p:nvPr/>
        </p:nvSpPr>
        <p:spPr>
          <a:xfrm>
            <a:off x="591777" y="437438"/>
            <a:ext cx="1132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Black" panose="020B0A02040204020203" pitchFamily="34" charset="0"/>
              </a:rPr>
              <a:t>MAGIXX REACH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orange square with white letters and a check mark&#10;&#10;AI-generated content may be incorrect.">
            <a:extLst>
              <a:ext uri="{FF2B5EF4-FFF2-40B4-BE49-F238E27FC236}">
                <a16:creationId xmlns:a16="http://schemas.microsoft.com/office/drawing/2014/main" id="{23E500DD-02D5-6799-2237-888A9EEAA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404763"/>
            <a:ext cx="3577390" cy="238217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3935A3E-C2CA-CAF1-0F63-26B264A28D3B}"/>
              </a:ext>
            </a:extLst>
          </p:cNvPr>
          <p:cNvGrpSpPr/>
          <p:nvPr/>
        </p:nvGrpSpPr>
        <p:grpSpPr>
          <a:xfrm>
            <a:off x="4715682" y="1500382"/>
            <a:ext cx="5466079" cy="1084662"/>
            <a:chOff x="278355" y="1601672"/>
            <a:chExt cx="5466079" cy="1084662"/>
          </a:xfrm>
        </p:grpSpPr>
        <p:grpSp>
          <p:nvGrpSpPr>
            <p:cNvPr id="10" name="Groupe 3">
              <a:extLst>
                <a:ext uri="{FF2B5EF4-FFF2-40B4-BE49-F238E27FC236}">
                  <a16:creationId xmlns:a16="http://schemas.microsoft.com/office/drawing/2014/main" id="{24958BE6-E7D5-CA0C-61DC-02F9F1BE32A9}"/>
                </a:ext>
              </a:extLst>
            </p:cNvPr>
            <p:cNvGrpSpPr/>
            <p:nvPr/>
          </p:nvGrpSpPr>
          <p:grpSpPr>
            <a:xfrm>
              <a:off x="278355" y="1601672"/>
              <a:ext cx="5466079" cy="1084662"/>
              <a:chOff x="-162973" y="2018990"/>
              <a:chExt cx="5466079" cy="10846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690F18-1855-6C61-B26E-0A6114E84088}"/>
                  </a:ext>
                </a:extLst>
              </p:cNvPr>
              <p:cNvSpPr/>
              <p:nvPr/>
            </p:nvSpPr>
            <p:spPr>
              <a:xfrm>
                <a:off x="-80552" y="2018990"/>
                <a:ext cx="1908000" cy="300176"/>
              </a:xfrm>
              <a:prstGeom prst="rect">
                <a:avLst/>
              </a:prstGeom>
              <a:solidFill>
                <a:srgbClr val="EA6B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srgbClr val="EE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ZoneTexte 78">
                <a:extLst>
                  <a:ext uri="{FF2B5EF4-FFF2-40B4-BE49-F238E27FC236}">
                    <a16:creationId xmlns:a16="http://schemas.microsoft.com/office/drawing/2014/main" id="{4DE536D3-4C18-06C7-1A7A-2B2874F6A9DB}"/>
                  </a:ext>
                </a:extLst>
              </p:cNvPr>
              <p:cNvSpPr txBox="1"/>
              <p:nvPr/>
            </p:nvSpPr>
            <p:spPr>
              <a:xfrm>
                <a:off x="-162973" y="2149545"/>
                <a:ext cx="546607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b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392D"/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Libelle | Femmes d'Aujourd‘hui | Knack | Le Vif/L'Express |</a:t>
                </a:r>
                <a:b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Dag Allemaal | HUMO | Soir Mag | Ciné Télé Revue </a:t>
                </a:r>
                <a:r>
                  <a:rPr lang="fr-FR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 Moustique</a:t>
                </a:r>
                <a:endParaRPr kumimoji="0" lang="fr-BE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ZoneTexte 63">
              <a:extLst>
                <a:ext uri="{FF2B5EF4-FFF2-40B4-BE49-F238E27FC236}">
                  <a16:creationId xmlns:a16="http://schemas.microsoft.com/office/drawing/2014/main" id="{7A98B658-3486-4694-17FB-F992BB5527EC}"/>
                </a:ext>
              </a:extLst>
            </p:cNvPr>
            <p:cNvSpPr txBox="1"/>
            <p:nvPr/>
          </p:nvSpPr>
          <p:spPr>
            <a:xfrm>
              <a:off x="326941" y="1605263"/>
              <a:ext cx="19862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PRINT VERSIONS</a:t>
              </a:r>
              <a:endPara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ZoneTexte 64">
            <a:extLst>
              <a:ext uri="{FF2B5EF4-FFF2-40B4-BE49-F238E27FC236}">
                <a16:creationId xmlns:a16="http://schemas.microsoft.com/office/drawing/2014/main" id="{A2438E62-38F0-FEB7-CFE2-F444502217F0}"/>
              </a:ext>
            </a:extLst>
          </p:cNvPr>
          <p:cNvSpPr txBox="1"/>
          <p:nvPr/>
        </p:nvSpPr>
        <p:spPr>
          <a:xfrm>
            <a:off x="2991943" y="-1133753"/>
            <a:ext cx="1911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Times New Roman" panose="02020603050405020304" pitchFamily="18" charset="0"/>
              </a:rPr>
              <a:t>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Times New Roman" panose="02020603050405020304" pitchFamily="18" charset="0"/>
              </a:rPr>
              <a:t> 1 out of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Times New Roman" panose="02020603050405020304" pitchFamily="18" charset="0"/>
              </a:rPr>
              <a:t>Belgians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3" name="Tableau 83">
            <a:extLst>
              <a:ext uri="{FF2B5EF4-FFF2-40B4-BE49-F238E27FC236}">
                <a16:creationId xmlns:a16="http://schemas.microsoft.com/office/drawing/2014/main" id="{DE695891-E218-9A32-E792-10E19F687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115796"/>
              </p:ext>
            </p:extLst>
          </p:nvPr>
        </p:nvGraphicFramePr>
        <p:xfrm>
          <a:off x="6970037" y="2569738"/>
          <a:ext cx="3161680" cy="1589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6175">
                  <a:extLst>
                    <a:ext uri="{9D8B030D-6E8A-4147-A177-3AD203B41FA5}">
                      <a16:colId xmlns:a16="http://schemas.microsoft.com/office/drawing/2014/main" val="1584451818"/>
                    </a:ext>
                  </a:extLst>
                </a:gridCol>
                <a:gridCol w="1175505">
                  <a:extLst>
                    <a:ext uri="{9D8B030D-6E8A-4147-A177-3AD203B41FA5}">
                      <a16:colId xmlns:a16="http://schemas.microsoft.com/office/drawing/2014/main" val="1303392656"/>
                    </a:ext>
                  </a:extLst>
                </a:gridCol>
              </a:tblGrid>
              <a:tr h="90993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39</a:t>
                      </a: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000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</a:br>
                      <a:r>
                        <a:rPr lang="en-US" sz="1000" b="1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(Brut: € 106.961)</a:t>
                      </a:r>
                      <a:endParaRPr lang="fr-BE" sz="1000" b="1" i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1x 1/1p in each of the magazines   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661822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Reach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bg1"/>
                          </a:solidFill>
                          <a:effectLst/>
                          <a:highlight>
                            <a:srgbClr val="EA6B0C"/>
                          </a:highlight>
                          <a:latin typeface="Segoe UI Black" panose="020B0A02040204020203" pitchFamily="34" charset="0"/>
                        </a:rPr>
                        <a:t>2 943 780</a:t>
                      </a:r>
                      <a:endParaRPr lang="fr-BE" sz="1100" dirty="0">
                        <a:solidFill>
                          <a:schemeClr val="bg1"/>
                        </a:solidFill>
                        <a:effectLst/>
                        <a:highlight>
                          <a:srgbClr val="EA6B0C"/>
                        </a:highlight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067499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Contacts (MPX)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6,4 M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077403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Cost/1,000 MPX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€ 6,09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434859"/>
                  </a:ext>
                </a:extLst>
              </a:tr>
              <a:tr h="173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Discount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64 %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97123"/>
                  </a:ext>
                </a:extLst>
              </a:tr>
            </a:tbl>
          </a:graphicData>
        </a:graphic>
      </p:graphicFrame>
      <p:graphicFrame>
        <p:nvGraphicFramePr>
          <p:cNvPr id="34" name="Tableau 84">
            <a:extLst>
              <a:ext uri="{FF2B5EF4-FFF2-40B4-BE49-F238E27FC236}">
                <a16:creationId xmlns:a16="http://schemas.microsoft.com/office/drawing/2014/main" id="{FE501D21-C974-9383-55B5-19252A516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185505"/>
              </p:ext>
            </p:extLst>
          </p:nvPr>
        </p:nvGraphicFramePr>
        <p:xfrm>
          <a:off x="6941356" y="4655723"/>
          <a:ext cx="3240405" cy="1665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3193036182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602475169"/>
                    </a:ext>
                  </a:extLst>
                </a:gridCol>
              </a:tblGrid>
              <a:tr h="28194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€ 83 500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  </a:t>
                      </a:r>
                      <a:br>
                        <a:rPr lang="en-US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</a:br>
                      <a:r>
                        <a:rPr lang="en-US" sz="1000" b="1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(Brut: € 320.883)</a:t>
                      </a:r>
                      <a:endParaRPr lang="fr-BE" sz="1000" b="1" i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3x 1/1p in each of the magazines    </a:t>
                      </a:r>
                      <a:br>
                        <a:rPr lang="fr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cs typeface="Times New Roman" panose="02020603050405020304" pitchFamily="18" charset="0"/>
                        </a:rPr>
                      </a:b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238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Reach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bg1"/>
                          </a:solidFill>
                          <a:effectLst/>
                          <a:highlight>
                            <a:srgbClr val="EA6B0C"/>
                          </a:highlight>
                          <a:latin typeface="Segoe UI Black" panose="020B0A02040204020203" pitchFamily="34" charset="0"/>
                        </a:rPr>
                        <a:t>4 094 080</a:t>
                      </a:r>
                      <a:endParaRPr lang="fr-BE" sz="1100" dirty="0">
                        <a:solidFill>
                          <a:schemeClr val="bg1"/>
                        </a:solidFill>
                        <a:effectLst/>
                        <a:highlight>
                          <a:srgbClr val="EA6B0C"/>
                        </a:highlight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08077"/>
                  </a:ext>
                </a:extLst>
              </a:tr>
              <a:tr h="27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Contacts (MPX)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19,2 M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790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Cost/1,000 MPX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€ 4,35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81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Discount 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74 %</a:t>
                      </a:r>
                      <a:endParaRPr lang="fr-BE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941834"/>
                  </a:ext>
                </a:extLst>
              </a:tr>
            </a:tbl>
          </a:graphicData>
        </a:graphic>
      </p:graphicFrame>
      <p:pic>
        <p:nvPicPr>
          <p:cNvPr id="36" name="Picture 35" descr="A red square with white text and a book&#10;&#10;AI-generated content may be incorrect.">
            <a:extLst>
              <a:ext uri="{FF2B5EF4-FFF2-40B4-BE49-F238E27FC236}">
                <a16:creationId xmlns:a16="http://schemas.microsoft.com/office/drawing/2014/main" id="{3340DC93-9288-ECAA-A856-CD30AA345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05" y="2786942"/>
            <a:ext cx="1161852" cy="1056963"/>
          </a:xfrm>
          <a:prstGeom prst="rect">
            <a:avLst/>
          </a:prstGeom>
        </p:spPr>
      </p:pic>
      <p:pic>
        <p:nvPicPr>
          <p:cNvPr id="38" name="Picture 37" descr="A orange square with white text and a book&#10;&#10;AI-generated content may be incorrect.">
            <a:extLst>
              <a:ext uri="{FF2B5EF4-FFF2-40B4-BE49-F238E27FC236}">
                <a16:creationId xmlns:a16="http://schemas.microsoft.com/office/drawing/2014/main" id="{D2C44EBD-A9CF-345A-5235-328CD7C12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04" y="4872259"/>
            <a:ext cx="1161853" cy="1056963"/>
          </a:xfrm>
          <a:prstGeom prst="rect">
            <a:avLst/>
          </a:prstGeom>
        </p:spPr>
      </p:pic>
      <p:sp>
        <p:nvSpPr>
          <p:cNvPr id="5" name="ZoneTexte 92">
            <a:extLst>
              <a:ext uri="{FF2B5EF4-FFF2-40B4-BE49-F238E27FC236}">
                <a16:creationId xmlns:a16="http://schemas.microsoft.com/office/drawing/2014/main" id="{86E3128A-927C-8F70-C238-77B7C931A07A}"/>
              </a:ext>
            </a:extLst>
          </p:cNvPr>
          <p:cNvSpPr txBox="1"/>
          <p:nvPr/>
        </p:nvSpPr>
        <p:spPr>
          <a:xfrm>
            <a:off x="439928" y="6511630"/>
            <a:ext cx="47888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Net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rates -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Survey: CIM Press Audience Study 2024 EN - Target Group: 16+</a:t>
            </a:r>
            <a:endParaRPr kumimoji="0" lang="fr-BE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32713-7177-86AF-A482-F07523732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983088-9231-4ADB-DF99-6FD67CF6C3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t="5953" b="1936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35CE3F0-7CDB-E5F1-78BD-B0901A7A9728}"/>
              </a:ext>
            </a:extLst>
          </p:cNvPr>
          <p:cNvSpPr/>
          <p:nvPr/>
        </p:nvSpPr>
        <p:spPr>
          <a:xfrm rot="15392438">
            <a:off x="-2697407" y="160131"/>
            <a:ext cx="7168813" cy="44779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Image 8" descr="Une image contenant texte, extérieur, signe, clipart&#10;&#10;Description générée automatiquement">
            <a:extLst>
              <a:ext uri="{FF2B5EF4-FFF2-40B4-BE49-F238E27FC236}">
                <a16:creationId xmlns:a16="http://schemas.microsoft.com/office/drawing/2014/main" id="{10366105-3512-4873-5394-E507BA875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62636" y="6116946"/>
            <a:ext cx="965200" cy="255654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19114545-8357-C2D6-A0A6-20EA04409BA1}"/>
              </a:ext>
            </a:extLst>
          </p:cNvPr>
          <p:cNvSpPr txBox="1"/>
          <p:nvPr/>
        </p:nvSpPr>
        <p:spPr>
          <a:xfrm>
            <a:off x="591777" y="437438"/>
            <a:ext cx="1132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</a:rPr>
              <a:t>MAGIXX WOMEN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au 83">
            <a:extLst>
              <a:ext uri="{FF2B5EF4-FFF2-40B4-BE49-F238E27FC236}">
                <a16:creationId xmlns:a16="http://schemas.microsoft.com/office/drawing/2014/main" id="{6E0A5A68-2758-A86F-7EBB-9DC32CD14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893489"/>
              </p:ext>
            </p:extLst>
          </p:nvPr>
        </p:nvGraphicFramePr>
        <p:xfrm>
          <a:off x="6959811" y="2575415"/>
          <a:ext cx="3161680" cy="1798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6175">
                  <a:extLst>
                    <a:ext uri="{9D8B030D-6E8A-4147-A177-3AD203B41FA5}">
                      <a16:colId xmlns:a16="http://schemas.microsoft.com/office/drawing/2014/main" val="1584451818"/>
                    </a:ext>
                  </a:extLst>
                </a:gridCol>
                <a:gridCol w="1175505">
                  <a:extLst>
                    <a:ext uri="{9D8B030D-6E8A-4147-A177-3AD203B41FA5}">
                      <a16:colId xmlns:a16="http://schemas.microsoft.com/office/drawing/2014/main" val="1303392656"/>
                    </a:ext>
                  </a:extLst>
                </a:gridCol>
              </a:tblGrid>
              <a:tr h="90993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35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000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 </a:t>
                      </a:r>
                      <a:br>
                        <a:rPr lang="fr-BE" sz="1200" b="1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</a:br>
                      <a:r>
                        <a:rPr lang="en-US" sz="1050" b="1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(Brut: € 73.220)</a:t>
                      </a:r>
                      <a:endParaRPr lang="en-US" sz="10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1x 1/1p in each of the magazines</a:t>
                      </a:r>
                      <a:b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</a:br>
                      <a:endParaRPr 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661822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Reach Women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highlight>
                            <a:srgbClr val="C6025B"/>
                          </a:highlight>
                          <a:latin typeface="Segoe UI Black" panose="020B0A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1 025 360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highlight>
                          <a:srgbClr val="C6025B"/>
                        </a:highlight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067499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Contacts (MPX) Women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1,97 M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077403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Selectivity Women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123,8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434859"/>
                  </a:ext>
                </a:extLst>
              </a:tr>
              <a:tr h="173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Cost/1,000 MPX Women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€ 17,7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97123"/>
                  </a:ext>
                </a:extLst>
              </a:tr>
              <a:tr h="173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Discount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52 %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79409"/>
                  </a:ext>
                </a:extLst>
              </a:tr>
            </a:tbl>
          </a:graphicData>
        </a:graphic>
      </p:graphicFrame>
      <p:graphicFrame>
        <p:nvGraphicFramePr>
          <p:cNvPr id="8" name="Tableau 84">
            <a:extLst>
              <a:ext uri="{FF2B5EF4-FFF2-40B4-BE49-F238E27FC236}">
                <a16:creationId xmlns:a16="http://schemas.microsoft.com/office/drawing/2014/main" id="{997219D3-2993-167B-6009-7D2280B73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828249"/>
              </p:ext>
            </p:extLst>
          </p:nvPr>
        </p:nvGraphicFramePr>
        <p:xfrm>
          <a:off x="6956734" y="4668496"/>
          <a:ext cx="3240405" cy="1972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3193036182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602475169"/>
                    </a:ext>
                  </a:extLst>
                </a:gridCol>
              </a:tblGrid>
              <a:tr h="281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000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*</a:t>
                      </a:r>
                      <a:b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</a:br>
                      <a:r>
                        <a:rPr lang="en-US" sz="1000" b="1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(Brut: € 156.494)</a:t>
                      </a:r>
                      <a:endParaRPr lang="fr-BE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3x 1/1p in each weekly magazine</a:t>
                      </a:r>
                      <a:b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</a:b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1x 1/1p in each monthly magazine</a:t>
                      </a:r>
                      <a:endParaRPr lang="fr-BE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 </a:t>
                      </a:r>
                      <a:endParaRPr lang="fr-BE" sz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238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Reach Women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bg1"/>
                          </a:solidFill>
                          <a:effectLst/>
                          <a:highlight>
                            <a:srgbClr val="C6025B"/>
                          </a:highlight>
                          <a:latin typeface="Segoe UI Black" panose="020B0A02040204020203" pitchFamily="34" charset="0"/>
                        </a:rPr>
                        <a:t>1 580 810</a:t>
                      </a:r>
                      <a:endParaRPr lang="fr-BE" sz="1100" dirty="0">
                        <a:solidFill>
                          <a:schemeClr val="bg1"/>
                        </a:solidFill>
                        <a:effectLst/>
                        <a:highlight>
                          <a:srgbClr val="C6025B"/>
                        </a:highlight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08077"/>
                  </a:ext>
                </a:extLst>
              </a:tr>
              <a:tr h="27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Contacts (MPX) Women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5,9 M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790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Selectivity Women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124,3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81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Cost/1,000 MPX Women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€ 8,47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941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Discount 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68 %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377267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D7960456-47F1-E201-8A38-A2449B74BB5A}"/>
              </a:ext>
            </a:extLst>
          </p:cNvPr>
          <p:cNvGrpSpPr/>
          <p:nvPr/>
        </p:nvGrpSpPr>
        <p:grpSpPr>
          <a:xfrm>
            <a:off x="4719354" y="1500382"/>
            <a:ext cx="5466079" cy="869219"/>
            <a:chOff x="278355" y="1601672"/>
            <a:chExt cx="5466079" cy="869219"/>
          </a:xfrm>
        </p:grpSpPr>
        <p:grpSp>
          <p:nvGrpSpPr>
            <p:cNvPr id="10" name="Groupe 3">
              <a:extLst>
                <a:ext uri="{FF2B5EF4-FFF2-40B4-BE49-F238E27FC236}">
                  <a16:creationId xmlns:a16="http://schemas.microsoft.com/office/drawing/2014/main" id="{97980F26-5A3C-1AB5-0AAD-452366C6126C}"/>
                </a:ext>
              </a:extLst>
            </p:cNvPr>
            <p:cNvGrpSpPr/>
            <p:nvPr/>
          </p:nvGrpSpPr>
          <p:grpSpPr>
            <a:xfrm>
              <a:off x="278355" y="1601672"/>
              <a:ext cx="5466079" cy="869219"/>
              <a:chOff x="-162973" y="2018990"/>
              <a:chExt cx="5466079" cy="8692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031B793-F986-BF6D-3DBF-E5EB3029993D}"/>
                  </a:ext>
                </a:extLst>
              </p:cNvPr>
              <p:cNvSpPr/>
              <p:nvPr/>
            </p:nvSpPr>
            <p:spPr>
              <a:xfrm>
                <a:off x="-80552" y="2018990"/>
                <a:ext cx="1908000" cy="300176"/>
              </a:xfrm>
              <a:prstGeom prst="rect">
                <a:avLst/>
              </a:prstGeom>
              <a:solidFill>
                <a:srgbClr val="C602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>
                  <a:solidFill>
                    <a:srgbClr val="EECC00"/>
                  </a:solidFill>
                </a:endParaRPr>
              </a:p>
            </p:txBody>
          </p:sp>
          <p:sp>
            <p:nvSpPr>
              <p:cNvPr id="13" name="ZoneTexte 78">
                <a:extLst>
                  <a:ext uri="{FF2B5EF4-FFF2-40B4-BE49-F238E27FC236}">
                    <a16:creationId xmlns:a16="http://schemas.microsoft.com/office/drawing/2014/main" id="{AF4A406A-C4EA-5A02-1C75-CBAB868FFA4F}"/>
                  </a:ext>
                </a:extLst>
              </p:cNvPr>
              <p:cNvSpPr txBox="1"/>
              <p:nvPr/>
            </p:nvSpPr>
            <p:spPr>
              <a:xfrm>
                <a:off x="-162973" y="2149545"/>
                <a:ext cx="5466079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br>
                  <a:rPr lang="fr-FR" sz="1400" dirty="0">
                    <a:solidFill>
                      <a:srgbClr val="31392D"/>
                    </a:solidFill>
                    <a:effectLst/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nl-NL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Flair NL | Flair FR | nina | </a:t>
                </a:r>
                <a:r>
                  <a:rPr lang="nl-NL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Telepro</a:t>
                </a:r>
                <a:r>
                  <a:rPr lang="nl-NL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| </a:t>
                </a:r>
                <a:br>
                  <a:rPr lang="nl-NL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</a:br>
                <a:r>
                  <a:rPr lang="nl-NL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Feeling | GAEL | Goed Gevoel | Paris Match</a:t>
                </a:r>
                <a:endParaRPr lang="fr-BE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Black" panose="020B0A02040204020203" pitchFamily="34" charset="0"/>
                </a:endParaRPr>
              </a:p>
            </p:txBody>
          </p:sp>
        </p:grpSp>
        <p:sp>
          <p:nvSpPr>
            <p:cNvPr id="11" name="ZoneTexte 63">
              <a:extLst>
                <a:ext uri="{FF2B5EF4-FFF2-40B4-BE49-F238E27FC236}">
                  <a16:creationId xmlns:a16="http://schemas.microsoft.com/office/drawing/2014/main" id="{6D79D568-2239-0C49-8320-9D994F2B0394}"/>
                </a:ext>
              </a:extLst>
            </p:cNvPr>
            <p:cNvSpPr txBox="1"/>
            <p:nvPr/>
          </p:nvSpPr>
          <p:spPr>
            <a:xfrm>
              <a:off x="326941" y="1605263"/>
              <a:ext cx="19862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effectLst/>
                  <a:latin typeface="Segoe UI Black" panose="020B0A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PRINT VERSIONS</a:t>
              </a:r>
              <a:endParaRPr lang="fr-BE" sz="1600" dirty="0"/>
            </a:p>
          </p:txBody>
        </p:sp>
      </p:grpSp>
      <p:pic>
        <p:nvPicPr>
          <p:cNvPr id="22" name="Picture 21" descr="A purple and white logo&#10;&#10;AI-generated content may be incorrect.">
            <a:extLst>
              <a:ext uri="{FF2B5EF4-FFF2-40B4-BE49-F238E27FC236}">
                <a16:creationId xmlns:a16="http://schemas.microsoft.com/office/drawing/2014/main" id="{A1915AD2-EE03-A751-3AEA-078EA3134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85" y="2478484"/>
            <a:ext cx="2274928" cy="1514871"/>
          </a:xfrm>
          <a:prstGeom prst="rect">
            <a:avLst/>
          </a:prstGeom>
        </p:spPr>
      </p:pic>
      <p:pic>
        <p:nvPicPr>
          <p:cNvPr id="24" name="Picture 23" descr="A purple and white logo&#10;&#10;AI-generated content may be incorrect.">
            <a:extLst>
              <a:ext uri="{FF2B5EF4-FFF2-40B4-BE49-F238E27FC236}">
                <a16:creationId xmlns:a16="http://schemas.microsoft.com/office/drawing/2014/main" id="{82236FFE-59E3-6B4C-CB8D-B5DB03341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07" y="4552807"/>
            <a:ext cx="2310690" cy="1538686"/>
          </a:xfrm>
          <a:prstGeom prst="rect">
            <a:avLst/>
          </a:prstGeom>
        </p:spPr>
      </p:pic>
      <p:pic>
        <p:nvPicPr>
          <p:cNvPr id="26" name="Picture 25" descr="A purple and white logo&#10;&#10;AI-generated content may be incorrect.">
            <a:extLst>
              <a:ext uri="{FF2B5EF4-FFF2-40B4-BE49-F238E27FC236}">
                <a16:creationId xmlns:a16="http://schemas.microsoft.com/office/drawing/2014/main" id="{3895F432-DE08-6883-B94D-3F7C9CBD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3" y="399961"/>
            <a:ext cx="3577390" cy="2382179"/>
          </a:xfrm>
          <a:prstGeom prst="rect">
            <a:avLst/>
          </a:prstGeom>
        </p:spPr>
      </p:pic>
      <p:sp>
        <p:nvSpPr>
          <p:cNvPr id="4" name="ZoneTexte 92">
            <a:extLst>
              <a:ext uri="{FF2B5EF4-FFF2-40B4-BE49-F238E27FC236}">
                <a16:creationId xmlns:a16="http://schemas.microsoft.com/office/drawing/2014/main" id="{0B67EC57-A985-9E91-7CB9-2536CF93C52D}"/>
              </a:ext>
            </a:extLst>
          </p:cNvPr>
          <p:cNvSpPr txBox="1"/>
          <p:nvPr/>
        </p:nvSpPr>
        <p:spPr>
          <a:xfrm>
            <a:off x="439928" y="6511630"/>
            <a:ext cx="50585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Net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rates -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Survey: CIM Press Audience Study 2025 EN - Target Group: W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omen 16+</a:t>
            </a:r>
            <a:endParaRPr kumimoji="0" lang="fr-BE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6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93A4E-48F8-B1C7-172D-8BC14D02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0CFB7-88E1-6BA8-46B2-A3EE075DE0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24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gold square with a number and a book&#10;&#10;AI-generated content may be incorrect.">
            <a:extLst>
              <a:ext uri="{FF2B5EF4-FFF2-40B4-BE49-F238E27FC236}">
                <a16:creationId xmlns:a16="http://schemas.microsoft.com/office/drawing/2014/main" id="{975542B2-835F-FDAC-18A1-0B16B0B74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39" y="4884737"/>
            <a:ext cx="1106089" cy="101876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883374D-9C79-1D92-E911-7CF691E780CD}"/>
              </a:ext>
            </a:extLst>
          </p:cNvPr>
          <p:cNvSpPr/>
          <p:nvPr/>
        </p:nvSpPr>
        <p:spPr>
          <a:xfrm rot="15392438">
            <a:off x="-2697407" y="160131"/>
            <a:ext cx="7168813" cy="4477949"/>
          </a:xfrm>
          <a:prstGeom prst="rect">
            <a:avLst/>
          </a:prstGeom>
          <a:solidFill>
            <a:srgbClr val="FFF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Image 8" descr="Une image contenant texte, extérieur, signe, clipart&#10;&#10;Description générée automatiquement">
            <a:extLst>
              <a:ext uri="{FF2B5EF4-FFF2-40B4-BE49-F238E27FC236}">
                <a16:creationId xmlns:a16="http://schemas.microsoft.com/office/drawing/2014/main" id="{4EA9B729-6460-3C1E-E5E9-C74462659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62636" y="6116946"/>
            <a:ext cx="965200" cy="255654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DD38026D-45B0-EC80-1D4E-46F6F00F6F10}"/>
              </a:ext>
            </a:extLst>
          </p:cNvPr>
          <p:cNvSpPr txBox="1"/>
          <p:nvPr/>
        </p:nvSpPr>
        <p:spPr>
          <a:xfrm>
            <a:off x="591777" y="437438"/>
            <a:ext cx="1132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</a:rPr>
              <a:t>MAGIXX LUXE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</p:txBody>
      </p:sp>
      <p:grpSp>
        <p:nvGrpSpPr>
          <p:cNvPr id="5" name="Groupe 8">
            <a:extLst>
              <a:ext uri="{FF2B5EF4-FFF2-40B4-BE49-F238E27FC236}">
                <a16:creationId xmlns:a16="http://schemas.microsoft.com/office/drawing/2014/main" id="{5102BB08-6752-46B9-EFBF-2A7D03773972}"/>
              </a:ext>
            </a:extLst>
          </p:cNvPr>
          <p:cNvGrpSpPr/>
          <p:nvPr/>
        </p:nvGrpSpPr>
        <p:grpSpPr>
          <a:xfrm>
            <a:off x="4723988" y="1512219"/>
            <a:ext cx="6108075" cy="869219"/>
            <a:chOff x="278355" y="1601672"/>
            <a:chExt cx="5466079" cy="869219"/>
          </a:xfrm>
        </p:grpSpPr>
        <p:grpSp>
          <p:nvGrpSpPr>
            <p:cNvPr id="7" name="Groupe 3">
              <a:extLst>
                <a:ext uri="{FF2B5EF4-FFF2-40B4-BE49-F238E27FC236}">
                  <a16:creationId xmlns:a16="http://schemas.microsoft.com/office/drawing/2014/main" id="{0192018A-9B65-823C-F868-0AEA0C5641EF}"/>
                </a:ext>
              </a:extLst>
            </p:cNvPr>
            <p:cNvGrpSpPr/>
            <p:nvPr/>
          </p:nvGrpSpPr>
          <p:grpSpPr>
            <a:xfrm>
              <a:off x="278355" y="1601672"/>
              <a:ext cx="5466079" cy="869219"/>
              <a:chOff x="-162973" y="2018990"/>
              <a:chExt cx="5466079" cy="86921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B20BEF-E40E-AD7D-B425-BC32AA0217DB}"/>
                  </a:ext>
                </a:extLst>
              </p:cNvPr>
              <p:cNvSpPr/>
              <p:nvPr/>
            </p:nvSpPr>
            <p:spPr>
              <a:xfrm>
                <a:off x="-80552" y="2018990"/>
                <a:ext cx="1707458" cy="300176"/>
              </a:xfrm>
              <a:prstGeom prst="rect">
                <a:avLst/>
              </a:prstGeom>
              <a:solidFill>
                <a:srgbClr val="F9CC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>
                  <a:solidFill>
                    <a:srgbClr val="EECC00"/>
                  </a:solidFill>
                </a:endParaRPr>
              </a:p>
            </p:txBody>
          </p:sp>
          <p:sp>
            <p:nvSpPr>
              <p:cNvPr id="10" name="ZoneTexte 78">
                <a:extLst>
                  <a:ext uri="{FF2B5EF4-FFF2-40B4-BE49-F238E27FC236}">
                    <a16:creationId xmlns:a16="http://schemas.microsoft.com/office/drawing/2014/main" id="{ECA621E2-DF71-02A0-B41D-F1BE61AAEF78}"/>
                  </a:ext>
                </a:extLst>
              </p:cNvPr>
              <p:cNvSpPr txBox="1"/>
              <p:nvPr/>
            </p:nvSpPr>
            <p:spPr>
              <a:xfrm>
                <a:off x="-162973" y="2149545"/>
                <a:ext cx="5466079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br>
                  <a:rPr lang="fr-FR" sz="1400" dirty="0">
                    <a:solidFill>
                      <a:srgbClr val="31392D"/>
                    </a:solidFill>
                    <a:effectLst/>
                    <a:latin typeface="Segoe UI Black" panose="020B0A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Knack Weekend | Le Vif Weekend | So Soir | Magazine | </a:t>
                </a:r>
                <a:b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</a:br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Feeling| </a:t>
                </a:r>
                <a:r>
                  <a:rPr lang="fr-BE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Stijlvol</a:t>
                </a:r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BE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Wonen</a:t>
                </a:r>
                <a:r>
                  <a:rPr lang="fr-B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A02040204020203" pitchFamily="34" charset="0"/>
                    <a:cs typeface="Times New Roman" panose="02020603050405020304" pitchFamily="18" charset="0"/>
                  </a:rPr>
                  <a:t> | Paris Match</a:t>
                </a:r>
              </a:p>
            </p:txBody>
          </p:sp>
        </p:grpSp>
        <p:sp>
          <p:nvSpPr>
            <p:cNvPr id="8" name="ZoneTexte 63">
              <a:extLst>
                <a:ext uri="{FF2B5EF4-FFF2-40B4-BE49-F238E27FC236}">
                  <a16:creationId xmlns:a16="http://schemas.microsoft.com/office/drawing/2014/main" id="{B4FDA8FB-7C2F-C100-1940-5A703DF540D5}"/>
                </a:ext>
              </a:extLst>
            </p:cNvPr>
            <p:cNvSpPr txBox="1"/>
            <p:nvPr/>
          </p:nvSpPr>
          <p:spPr>
            <a:xfrm>
              <a:off x="326941" y="1603969"/>
              <a:ext cx="19862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effectLst/>
                  <a:latin typeface="Segoe UI Black" panose="020B0A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PRINT VERSIONS</a:t>
              </a:r>
              <a:endParaRPr lang="fr-BE" sz="1600" dirty="0"/>
            </a:p>
          </p:txBody>
        </p:sp>
      </p:grpSp>
      <p:graphicFrame>
        <p:nvGraphicFramePr>
          <p:cNvPr id="11" name="Tableau 83">
            <a:extLst>
              <a:ext uri="{FF2B5EF4-FFF2-40B4-BE49-F238E27FC236}">
                <a16:creationId xmlns:a16="http://schemas.microsoft.com/office/drawing/2014/main" id="{C53FC568-60EC-0187-0C6D-A1C5E87BA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44604"/>
              </p:ext>
            </p:extLst>
          </p:nvPr>
        </p:nvGraphicFramePr>
        <p:xfrm>
          <a:off x="6957255" y="2568866"/>
          <a:ext cx="3161680" cy="17912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6175">
                  <a:extLst>
                    <a:ext uri="{9D8B030D-6E8A-4147-A177-3AD203B41FA5}">
                      <a16:colId xmlns:a16="http://schemas.microsoft.com/office/drawing/2014/main" val="1584451818"/>
                    </a:ext>
                  </a:extLst>
                </a:gridCol>
                <a:gridCol w="1175505">
                  <a:extLst>
                    <a:ext uri="{9D8B030D-6E8A-4147-A177-3AD203B41FA5}">
                      <a16:colId xmlns:a16="http://schemas.microsoft.com/office/drawing/2014/main" val="1303392656"/>
                    </a:ext>
                  </a:extLst>
                </a:gridCol>
              </a:tblGrid>
              <a:tr h="90993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€ 35 000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*</a:t>
                      </a:r>
                      <a:b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</a:br>
                      <a:r>
                        <a:rPr lang="en-US" sz="1000" b="1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(Brut: € 67.657)</a:t>
                      </a:r>
                      <a:endParaRPr lang="fr-BE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1x 1/1p in each of the magazines  </a:t>
                      </a:r>
                      <a:r>
                        <a:rPr lang="en-US" sz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  </a:t>
                      </a:r>
                      <a:br>
                        <a:rPr lang="en-US" sz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</a:br>
                      <a:endParaRPr lang="fr-BE" sz="10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661822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Reach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highlight>
                            <a:srgbClr val="F9CC22"/>
                          </a:highlight>
                          <a:latin typeface="Segoe UI Black" panose="020B0A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315 329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highlight>
                          <a:srgbClr val="F9CC22"/>
                        </a:highlight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067499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Contacts (MPX) SG 1-2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540 491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077403"/>
                  </a:ext>
                </a:extLst>
              </a:tr>
              <a:tr h="159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Selectivity SG 1-2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119,5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434859"/>
                  </a:ext>
                </a:extLst>
              </a:tr>
              <a:tr h="173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Cost/1,000 MPX SG 1-2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€ 64,75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97123"/>
                  </a:ext>
                </a:extLst>
              </a:tr>
              <a:tr h="173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Discount</a:t>
                      </a:r>
                      <a:endParaRPr lang="fr-BE" sz="110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48 %</a:t>
                      </a:r>
                      <a:endParaRPr lang="fr-BE" sz="11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79409"/>
                  </a:ext>
                </a:extLst>
              </a:tr>
            </a:tbl>
          </a:graphicData>
        </a:graphic>
      </p:graphicFrame>
      <p:graphicFrame>
        <p:nvGraphicFramePr>
          <p:cNvPr id="12" name="Tableau 84">
            <a:extLst>
              <a:ext uri="{FF2B5EF4-FFF2-40B4-BE49-F238E27FC236}">
                <a16:creationId xmlns:a16="http://schemas.microsoft.com/office/drawing/2014/main" id="{A0C818CA-57AE-F255-B4C8-573AE415C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3145"/>
              </p:ext>
            </p:extLst>
          </p:nvPr>
        </p:nvGraphicFramePr>
        <p:xfrm>
          <a:off x="6964086" y="4655314"/>
          <a:ext cx="3240405" cy="1972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3193036182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602475169"/>
                    </a:ext>
                  </a:extLst>
                </a:gridCol>
              </a:tblGrid>
              <a:tr h="281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000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*</a:t>
                      </a:r>
                      <a:b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</a:br>
                      <a:r>
                        <a:rPr lang="en-US" sz="1000" b="1" i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(Brut: € 118.709)</a:t>
                      </a:r>
                      <a:endParaRPr lang="fr-BE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2x 1/1p in each weekly magazine</a:t>
                      </a:r>
                      <a:b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</a:br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1x 1/1p in each monthly magazine</a:t>
                      </a:r>
                      <a:endParaRPr lang="fr-BE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 </a:t>
                      </a:r>
                      <a:endParaRPr lang="fr-BE" sz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238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+mn-ea"/>
                          <a:cs typeface="+mn-cs"/>
                        </a:rPr>
                        <a:t>Reach Social Groups 1-2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bg1"/>
                          </a:solidFill>
                          <a:effectLst/>
                          <a:highlight>
                            <a:srgbClr val="F9CC22"/>
                          </a:highlight>
                          <a:latin typeface="Segoe UI Black" panose="020B0A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436 520</a:t>
                      </a:r>
                      <a:endParaRPr lang="fr-BE" sz="1100" dirty="0">
                        <a:solidFill>
                          <a:schemeClr val="bg1"/>
                        </a:solidFill>
                        <a:effectLst/>
                        <a:highlight>
                          <a:srgbClr val="F9CC22"/>
                        </a:highlight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08077"/>
                  </a:ext>
                </a:extLst>
              </a:tr>
              <a:tr h="27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Contacts (MPX) SG 1-2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1,1M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790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Selectivity SG 1-2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120,1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81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Cost/1,000 MPX SG 1-2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€ 45,45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941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Discount </a:t>
                      </a:r>
                      <a:endParaRPr lang="fr-BE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egoe UI Black" panose="020B0A02040204020203" pitchFamily="34" charset="0"/>
                        </a:rPr>
                        <a:t>58 %</a:t>
                      </a:r>
                      <a:endParaRPr lang="fr-B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Black" panose="020B0A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92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377267"/>
                  </a:ext>
                </a:extLst>
              </a:tr>
            </a:tbl>
          </a:graphicData>
        </a:graphic>
      </p:graphicFrame>
      <p:pic>
        <p:nvPicPr>
          <p:cNvPr id="23" name="Picture 22" descr="A gold square with a number and a book&#10;&#10;AI-generated content may be incorrect.">
            <a:extLst>
              <a:ext uri="{FF2B5EF4-FFF2-40B4-BE49-F238E27FC236}">
                <a16:creationId xmlns:a16="http://schemas.microsoft.com/office/drawing/2014/main" id="{3889B85A-AE77-C390-DED8-90A21602E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29" y="2802596"/>
            <a:ext cx="1097199" cy="1010578"/>
          </a:xfrm>
          <a:prstGeom prst="rect">
            <a:avLst/>
          </a:prstGeom>
        </p:spPr>
      </p:pic>
      <p:pic>
        <p:nvPicPr>
          <p:cNvPr id="25" name="Picture 24" descr="A gold square with white letters and a check mark&#10;&#10;AI-generated content may be incorrect.">
            <a:extLst>
              <a:ext uri="{FF2B5EF4-FFF2-40B4-BE49-F238E27FC236}">
                <a16:creationId xmlns:a16="http://schemas.microsoft.com/office/drawing/2014/main" id="{A0961A13-C042-6384-7C13-2E0148EA6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5" y="399961"/>
            <a:ext cx="3577390" cy="2382179"/>
          </a:xfrm>
          <a:prstGeom prst="rect">
            <a:avLst/>
          </a:prstGeom>
        </p:spPr>
      </p:pic>
      <p:sp>
        <p:nvSpPr>
          <p:cNvPr id="4" name="ZoneTexte 92">
            <a:extLst>
              <a:ext uri="{FF2B5EF4-FFF2-40B4-BE49-F238E27FC236}">
                <a16:creationId xmlns:a16="http://schemas.microsoft.com/office/drawing/2014/main" id="{54609F16-7E72-60BC-BC88-7C326582E7EC}"/>
              </a:ext>
            </a:extLst>
          </p:cNvPr>
          <p:cNvSpPr txBox="1"/>
          <p:nvPr/>
        </p:nvSpPr>
        <p:spPr>
          <a:xfrm>
            <a:off x="439928" y="6511630"/>
            <a:ext cx="47888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Net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rates -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Survey: CIM Press Audience Study 2025 EN - Target Group: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Sg1-2</a:t>
            </a:r>
            <a:endParaRPr kumimoji="0" lang="fr-BE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7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EAF08-1C06-CA45-DD11-13012383E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0A366-76B6-F89C-9296-20B172B556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b="282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F8B56-BA50-9038-4319-A75F43E9404D}"/>
              </a:ext>
            </a:extLst>
          </p:cNvPr>
          <p:cNvSpPr/>
          <p:nvPr/>
        </p:nvSpPr>
        <p:spPr>
          <a:xfrm rot="15392438">
            <a:off x="-2697407" y="160131"/>
            <a:ext cx="7168813" cy="447794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Image 8" descr="Une image contenant texte, extérieur, signe, clipart&#10;&#10;Description générée automatiquement">
            <a:extLst>
              <a:ext uri="{FF2B5EF4-FFF2-40B4-BE49-F238E27FC236}">
                <a16:creationId xmlns:a16="http://schemas.microsoft.com/office/drawing/2014/main" id="{E93950F3-A0E7-4F21-C1D8-18ED33303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62636" y="6116946"/>
            <a:ext cx="965200" cy="255654"/>
          </a:xfrm>
          <a:prstGeom prst="rect">
            <a:avLst/>
          </a:prstGeom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0F7D1952-A2FF-168D-4DDC-8571D188D9A9}"/>
              </a:ext>
            </a:extLst>
          </p:cNvPr>
          <p:cNvSpPr txBox="1"/>
          <p:nvPr/>
        </p:nvSpPr>
        <p:spPr>
          <a:xfrm>
            <a:off x="591777" y="437438"/>
            <a:ext cx="1132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7B807C"/>
                </a:solidFill>
                <a:effectLst/>
                <a:uLnTx/>
                <a:uFillTx/>
                <a:latin typeface="DIN Next LT Pro Light" panose="020B0303020203050203" pitchFamily="34" charset="0"/>
                <a:ea typeface="+mn-ea"/>
                <a:cs typeface="+mn-cs"/>
              </a:rPr>
              <a:t>MAGIXX PACKAGES IN A NUTSHELL</a:t>
            </a:r>
          </a:p>
        </p:txBody>
      </p:sp>
      <p:sp>
        <p:nvSpPr>
          <p:cNvPr id="6" name="ZoneTexte 64">
            <a:extLst>
              <a:ext uri="{FF2B5EF4-FFF2-40B4-BE49-F238E27FC236}">
                <a16:creationId xmlns:a16="http://schemas.microsoft.com/office/drawing/2014/main" id="{D237F6D3-500F-923F-240C-EE4002839499}"/>
              </a:ext>
            </a:extLst>
          </p:cNvPr>
          <p:cNvSpPr txBox="1"/>
          <p:nvPr/>
        </p:nvSpPr>
        <p:spPr>
          <a:xfrm>
            <a:off x="336896" y="3238999"/>
            <a:ext cx="831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IN Next LT Pro Light" panose="020B0303020203050203" pitchFamily="34" charset="0"/>
            </a:endParaRPr>
          </a:p>
        </p:txBody>
      </p:sp>
      <p:sp>
        <p:nvSpPr>
          <p:cNvPr id="7" name="ZoneTexte 65">
            <a:extLst>
              <a:ext uri="{FF2B5EF4-FFF2-40B4-BE49-F238E27FC236}">
                <a16:creationId xmlns:a16="http://schemas.microsoft.com/office/drawing/2014/main" id="{B9AE99F2-E963-2EF7-F46D-2736BB43F9D8}"/>
              </a:ext>
            </a:extLst>
          </p:cNvPr>
          <p:cNvSpPr txBox="1"/>
          <p:nvPr/>
        </p:nvSpPr>
        <p:spPr>
          <a:xfrm>
            <a:off x="-30027" y="4122002"/>
            <a:ext cx="1373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cs typeface="Times New Roman" panose="02020603050405020304" pitchFamily="18" charset="0"/>
              </a:rPr>
              <a:t>DIGITAL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</a:rPr>
              <a:t>*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IN Next LT Pro Light" panose="020B0303020203050203" pitchFamily="34" charset="0"/>
            </a:endParaRPr>
          </a:p>
        </p:txBody>
      </p:sp>
      <p:sp>
        <p:nvSpPr>
          <p:cNvPr id="16" name="ZoneTexte 66">
            <a:extLst>
              <a:ext uri="{FF2B5EF4-FFF2-40B4-BE49-F238E27FC236}">
                <a16:creationId xmlns:a16="http://schemas.microsoft.com/office/drawing/2014/main" id="{C689C729-C3CB-6C2D-0421-A8E2A0B59477}"/>
              </a:ext>
            </a:extLst>
          </p:cNvPr>
          <p:cNvSpPr txBox="1"/>
          <p:nvPr/>
        </p:nvSpPr>
        <p:spPr>
          <a:xfrm>
            <a:off x="92137" y="5082002"/>
            <a:ext cx="1373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cs typeface="Segoe UI" panose="020B0502040204020203" pitchFamily="34" charset="0"/>
              </a:rPr>
              <a:t>*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cs typeface="Segoe UI" panose="020B0502040204020203" pitchFamily="34" charset="0"/>
              </a:rPr>
              <a:t>Only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cs typeface="Segoe UI" panose="020B0502040204020203" pitchFamily="34" charset="0"/>
              </a:rPr>
              <a:t> in combination with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cs typeface="Segoe UI" panose="020B0502040204020203" pitchFamily="34" charset="0"/>
              </a:rPr>
              <a:t>print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Next LT Pro Light" panose="020B0303020203050203" pitchFamily="34" charset="0"/>
                <a:cs typeface="Segoe UI" panose="020B0502040204020203" pitchFamily="34" charset="0"/>
              </a:rPr>
              <a:t> </a:t>
            </a: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IN Next LT Pro Light" panose="020B030302020305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8" name="Tableau 70">
            <a:extLst>
              <a:ext uri="{FF2B5EF4-FFF2-40B4-BE49-F238E27FC236}">
                <a16:creationId xmlns:a16="http://schemas.microsoft.com/office/drawing/2014/main" id="{86514611-0A10-EC5A-0D86-ABC2A4AC4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46140"/>
              </p:ext>
            </p:extLst>
          </p:nvPr>
        </p:nvGraphicFramePr>
        <p:xfrm>
          <a:off x="1343155" y="2379420"/>
          <a:ext cx="10511949" cy="3602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805">
                  <a:extLst>
                    <a:ext uri="{9D8B030D-6E8A-4147-A177-3AD203B41FA5}">
                      <a16:colId xmlns:a16="http://schemas.microsoft.com/office/drawing/2014/main" val="2573575935"/>
                    </a:ext>
                  </a:extLst>
                </a:gridCol>
                <a:gridCol w="1767417">
                  <a:extLst>
                    <a:ext uri="{9D8B030D-6E8A-4147-A177-3AD203B41FA5}">
                      <a16:colId xmlns:a16="http://schemas.microsoft.com/office/drawing/2014/main" val="1960705217"/>
                    </a:ext>
                  </a:extLst>
                </a:gridCol>
                <a:gridCol w="1762813">
                  <a:extLst>
                    <a:ext uri="{9D8B030D-6E8A-4147-A177-3AD203B41FA5}">
                      <a16:colId xmlns:a16="http://schemas.microsoft.com/office/drawing/2014/main" val="1480425431"/>
                    </a:ext>
                  </a:extLst>
                </a:gridCol>
                <a:gridCol w="1632043">
                  <a:extLst>
                    <a:ext uri="{9D8B030D-6E8A-4147-A177-3AD203B41FA5}">
                      <a16:colId xmlns:a16="http://schemas.microsoft.com/office/drawing/2014/main" val="2007109765"/>
                    </a:ext>
                  </a:extLst>
                </a:gridCol>
                <a:gridCol w="1896166">
                  <a:extLst>
                    <a:ext uri="{9D8B030D-6E8A-4147-A177-3AD203B41FA5}">
                      <a16:colId xmlns:a16="http://schemas.microsoft.com/office/drawing/2014/main" val="598033884"/>
                    </a:ext>
                  </a:extLst>
                </a:gridCol>
                <a:gridCol w="1718705">
                  <a:extLst>
                    <a:ext uri="{9D8B030D-6E8A-4147-A177-3AD203B41FA5}">
                      <a16:colId xmlns:a16="http://schemas.microsoft.com/office/drawing/2014/main" val="3758887240"/>
                    </a:ext>
                  </a:extLst>
                </a:gridCol>
              </a:tblGrid>
              <a:tr h="34987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BE" sz="1200" b="1" kern="1200">
                        <a:solidFill>
                          <a:srgbClr val="31392D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BE" sz="1200" b="1" kern="1200">
                        <a:solidFill>
                          <a:srgbClr val="31392D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BE" sz="1200" b="1" kern="1200">
                        <a:solidFill>
                          <a:srgbClr val="31392D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790289"/>
                  </a:ext>
                </a:extLst>
              </a:tr>
              <a:tr h="3498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1 insertion</a:t>
                      </a:r>
                      <a:endParaRPr lang="fr-BE" sz="14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3 insertions</a:t>
                      </a:r>
                      <a:endParaRPr lang="fr-BE" sz="14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1 insertion</a:t>
                      </a:r>
                      <a:endParaRPr lang="fr-BE" sz="14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3 insertions</a:t>
                      </a:r>
                      <a:endParaRPr lang="fr-BE" sz="14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1 insertion</a:t>
                      </a:r>
                      <a:endParaRPr lang="fr-BE" sz="14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b="1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2 insertions</a:t>
                      </a:r>
                      <a:endParaRPr lang="fr-BE" sz="1400" b="1" i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039661"/>
                  </a:ext>
                </a:extLst>
              </a:tr>
              <a:tr h="9970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€ 39 000</a:t>
                      </a:r>
                    </a:p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Reach 16+ : 2,9M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€ 83 500</a:t>
                      </a:r>
                    </a:p>
                    <a:p>
                      <a:pPr marL="0" algn="ctr" defTabSz="914400" rtl="0" eaLnBrk="1" latinLnBrk="0" hangingPunct="1"/>
                      <a:endParaRPr lang="en-US" sz="6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Reach 16+ : 4,1M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35 000</a:t>
                      </a:r>
                    </a:p>
                    <a:p>
                      <a:pPr marL="0" algn="ctr" defTabSz="914400" rtl="0" eaLnBrk="1" latinLnBrk="0" hangingPunct="1"/>
                      <a:endParaRPr lang="fr-FR" sz="6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fr-FR" sz="12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Reach women : 1M </a:t>
                      </a:r>
                      <a:endParaRPr lang="fr-BE" sz="12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50 000</a:t>
                      </a:r>
                    </a:p>
                    <a:p>
                      <a:pPr marL="0" algn="ctr" defTabSz="914400" rtl="0" eaLnBrk="1" latinLnBrk="0" hangingPunct="1"/>
                      <a:endParaRPr lang="fr-FR" sz="6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fr-FR" sz="12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Reach women : 1,6 M</a:t>
                      </a:r>
                      <a:endParaRPr lang="fr-BE" sz="12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35 000</a:t>
                      </a:r>
                    </a:p>
                    <a:p>
                      <a:pPr marL="0" algn="ctr" defTabSz="914400" rtl="0" eaLnBrk="1" latinLnBrk="0" hangingPunct="1"/>
                      <a:endParaRPr lang="fr-FR" sz="6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fr-FR" sz="12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Reach SG 1-2 : 315K</a:t>
                      </a:r>
                      <a:endParaRPr lang="fr-BE" sz="12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€ </a:t>
                      </a:r>
                      <a:r>
                        <a:rPr lang="fr-FR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+mn-cs"/>
                        </a:rPr>
                        <a:t>50 000</a:t>
                      </a:r>
                    </a:p>
                    <a:p>
                      <a:pPr marL="0" algn="ctr" defTabSz="914400" rtl="0" eaLnBrk="1" latinLnBrk="0" hangingPunct="1"/>
                      <a:endParaRPr lang="fr-FR" sz="6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fr-FR" sz="12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Reach SG 1-2 : 436K</a:t>
                      </a:r>
                      <a:endParaRPr lang="fr-BE" sz="12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657988"/>
                  </a:ext>
                </a:extLst>
              </a:tr>
              <a:tr h="58817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€ 13 800*</a:t>
                      </a:r>
                      <a:br>
                        <a:rPr lang="fr-BE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fr-BE" sz="9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1week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9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Skins + IMU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9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BE" sz="900" b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Impres</a:t>
                      </a:r>
                      <a:r>
                        <a:rPr lang="fr-BE" sz="9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. 1,38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297942"/>
                  </a:ext>
                </a:extLst>
              </a:tr>
              <a:tr h="58026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€ 27 000*</a:t>
                      </a:r>
                      <a:b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3 weeks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Skins + IMU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Impres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DIN Next LT Pro Light" panose="020B0303020203050203" pitchFamily="34" charset="0"/>
                          <a:ea typeface="+mn-ea"/>
                          <a:cs typeface="Segoe UI" panose="020B0502040204020203" pitchFamily="34" charset="0"/>
                        </a:rPr>
                        <a:t>. 2,7 M</a:t>
                      </a:r>
                      <a:endParaRPr lang="en-US" sz="9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172252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Libelle 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 Femmes d'Aujourd‘hui 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 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Knack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 Le Vif(.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 HUMO 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 Soir 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 Ciné Télé Revue (.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|(hln.be/</a:t>
                      </a:r>
                      <a:r>
                        <a:rPr lang="fr-FR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showbizz</a:t>
                      </a:r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fr-B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 | Moustique(.</a:t>
                      </a:r>
                      <a:r>
                        <a:rPr lang="fr-BE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B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| </a:t>
                      </a:r>
                      <a:r>
                        <a:rPr lang="fr-BE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Parismatch</a:t>
                      </a:r>
                      <a:r>
                        <a:rPr lang="fr-B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 (.</a:t>
                      </a:r>
                      <a:r>
                        <a:rPr lang="fr-BE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B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DIN Next LT Pro Light" panose="020B0303020203050203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BE" sz="1200" b="1" kern="1200">
                        <a:solidFill>
                          <a:srgbClr val="31392D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BE" sz="1400" b="1" kern="1200">
                        <a:solidFill>
                          <a:srgbClr val="31392D"/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DIN Next LT Pro Light" panose="020B030302020305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BE" sz="1400" b="1" kern="1200">
                        <a:solidFill>
                          <a:srgbClr val="31392D"/>
                        </a:solidFill>
                        <a:effectLst/>
                        <a:latin typeface="Segoe UI Black" panose="020B0A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49294"/>
                  </a:ext>
                </a:extLst>
              </a:tr>
            </a:tbl>
          </a:graphicData>
        </a:graphic>
      </p:graphicFrame>
      <p:pic>
        <p:nvPicPr>
          <p:cNvPr id="20" name="Picture 19" descr="A gold square with white letters and a check mark&#10;&#10;AI-generated content may be incorrect.">
            <a:extLst>
              <a:ext uri="{FF2B5EF4-FFF2-40B4-BE49-F238E27FC236}">
                <a16:creationId xmlns:a16="http://schemas.microsoft.com/office/drawing/2014/main" id="{D1139880-5248-5D7A-2760-E6A1F04D0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68" y="1215697"/>
            <a:ext cx="2284646" cy="1521343"/>
          </a:xfrm>
          <a:prstGeom prst="rect">
            <a:avLst/>
          </a:prstGeom>
        </p:spPr>
      </p:pic>
      <p:pic>
        <p:nvPicPr>
          <p:cNvPr id="21" name="Picture 20" descr="A orange square with white letters and a check mark&#10;&#10;AI-generated content may be incorrect.">
            <a:extLst>
              <a:ext uri="{FF2B5EF4-FFF2-40B4-BE49-F238E27FC236}">
                <a16:creationId xmlns:a16="http://schemas.microsoft.com/office/drawing/2014/main" id="{B4CD69E4-FE52-9B66-7B1B-D439CE534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62" y="1194419"/>
            <a:ext cx="2284646" cy="1521343"/>
          </a:xfrm>
          <a:prstGeom prst="rect">
            <a:avLst/>
          </a:prstGeom>
        </p:spPr>
      </p:pic>
      <p:pic>
        <p:nvPicPr>
          <p:cNvPr id="22" name="Picture 21" descr="A purple and white logo&#10;&#10;AI-generated content may be incorrect.">
            <a:extLst>
              <a:ext uri="{FF2B5EF4-FFF2-40B4-BE49-F238E27FC236}">
                <a16:creationId xmlns:a16="http://schemas.microsoft.com/office/drawing/2014/main" id="{DFC8E5B6-CC1F-E340-7B4B-28E04CBAC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55" y="1215697"/>
            <a:ext cx="2284646" cy="1521343"/>
          </a:xfrm>
          <a:prstGeom prst="rect">
            <a:avLst/>
          </a:prstGeom>
        </p:spPr>
      </p:pic>
      <p:pic>
        <p:nvPicPr>
          <p:cNvPr id="23" name="Picture 22" descr="A blue square with white letters and a check mark&#10;&#10;AI-generated content may be incorrect.">
            <a:extLst>
              <a:ext uri="{FF2B5EF4-FFF2-40B4-BE49-F238E27FC236}">
                <a16:creationId xmlns:a16="http://schemas.microsoft.com/office/drawing/2014/main" id="{04CBF8A1-4A06-6F78-5BFF-723BDF1A0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9" y="4241490"/>
            <a:ext cx="1501083" cy="9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7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A63B49-D16E-8F79-AE50-92D1B8945942}"/>
              </a:ext>
            </a:extLst>
          </p:cNvPr>
          <p:cNvSpPr/>
          <p:nvPr/>
        </p:nvSpPr>
        <p:spPr>
          <a:xfrm rot="15392438">
            <a:off x="3810964" y="3360552"/>
            <a:ext cx="1624366" cy="2762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7FB5C-01B9-5E39-980A-52C4B906C742}"/>
              </a:ext>
            </a:extLst>
          </p:cNvPr>
          <p:cNvSpPr/>
          <p:nvPr/>
        </p:nvSpPr>
        <p:spPr>
          <a:xfrm rot="15392438">
            <a:off x="6816136" y="3336386"/>
            <a:ext cx="1624366" cy="27624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EEC9D-D16C-2A1C-5256-F4C0AC122492}"/>
              </a:ext>
            </a:extLst>
          </p:cNvPr>
          <p:cNvSpPr/>
          <p:nvPr/>
        </p:nvSpPr>
        <p:spPr>
          <a:xfrm rot="15392438">
            <a:off x="9766318" y="3259848"/>
            <a:ext cx="1624366" cy="2762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25645E-3C53-2F33-53A0-2053B6C6158A}"/>
              </a:ext>
            </a:extLst>
          </p:cNvPr>
          <p:cNvSpPr/>
          <p:nvPr/>
        </p:nvSpPr>
        <p:spPr>
          <a:xfrm rot="15392438">
            <a:off x="801314" y="3344441"/>
            <a:ext cx="1624366" cy="2762428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image1.jpg">
            <a:extLst>
              <a:ext uri="{FF2B5EF4-FFF2-40B4-BE49-F238E27FC236}">
                <a16:creationId xmlns:a16="http://schemas.microsoft.com/office/drawing/2014/main" id="{0CF1EBE0-1F88-4604-944B-2FC9BFCF366B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606676" y="193586"/>
            <a:ext cx="7509100" cy="2429538"/>
          </a:xfrm>
          <a:prstGeom prst="rect">
            <a:avLst/>
          </a:prstGeom>
          <a:ln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1AEE33-CA85-479C-AEDA-C12DF68B7590}"/>
              </a:ext>
            </a:extLst>
          </p:cNvPr>
          <p:cNvSpPr txBox="1"/>
          <p:nvPr/>
        </p:nvSpPr>
        <p:spPr>
          <a:xfrm rot="558">
            <a:off x="4284729" y="2429875"/>
            <a:ext cx="4152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 ! </a:t>
            </a:r>
            <a:endParaRPr lang="fr-BE" sz="3600" dirty="0">
              <a:solidFill>
                <a:srgbClr val="7B807C"/>
              </a:solidFill>
              <a:latin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6">
            <a:hlinkClick r:id="rId3"/>
            <a:extLst>
              <a:ext uri="{FF2B5EF4-FFF2-40B4-BE49-F238E27FC236}">
                <a16:creationId xmlns:a16="http://schemas.microsoft.com/office/drawing/2014/main" id="{1E512F3B-C177-FD86-7FC6-C053D69CB3B8}"/>
              </a:ext>
            </a:extLst>
          </p:cNvPr>
          <p:cNvSpPr txBox="1"/>
          <p:nvPr/>
        </p:nvSpPr>
        <p:spPr>
          <a:xfrm>
            <a:off x="330544" y="4030564"/>
            <a:ext cx="3190631" cy="1297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FABIENNE</a:t>
            </a:r>
            <a:r>
              <a:rPr lang="en-US" sz="16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DEWILDE</a:t>
            </a:r>
            <a:endParaRPr lang="fr-BE" dirty="0">
              <a:solidFill>
                <a:srgbClr val="7B807C"/>
              </a:solidFill>
              <a:effectLst/>
              <a:latin typeface="Segoe UI Black" panose="020B0A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0475 49 66 24</a:t>
            </a:r>
            <a:br>
              <a:rPr lang="fr-BE" dirty="0">
                <a:solidFill>
                  <a:srgbClr val="7B807C"/>
                </a:solidFill>
                <a:latin typeface="Segoe UI Black" panose="020B0A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u="sng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Fabienne.dewilde@roularta.be</a:t>
            </a:r>
            <a:endParaRPr lang="fr-BE" sz="1600" dirty="0">
              <a:solidFill>
                <a:srgbClr val="7B807C"/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ZoneTexte 8">
            <a:extLst>
              <a:ext uri="{FF2B5EF4-FFF2-40B4-BE49-F238E27FC236}">
                <a16:creationId xmlns:a16="http://schemas.microsoft.com/office/drawing/2014/main" id="{3ED4C7A3-895C-F828-12A8-C2B544172850}"/>
              </a:ext>
            </a:extLst>
          </p:cNvPr>
          <p:cNvSpPr txBox="1"/>
          <p:nvPr/>
        </p:nvSpPr>
        <p:spPr>
          <a:xfrm>
            <a:off x="3315986" y="4030564"/>
            <a:ext cx="3605223" cy="128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CHRISTEL                            </a:t>
            </a:r>
            <a:r>
              <a:rPr lang="en-US" sz="18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SANDERS</a:t>
            </a:r>
            <a:endParaRPr lang="fr-BE" sz="1800" dirty="0">
              <a:solidFill>
                <a:srgbClr val="7B807C"/>
              </a:solidFill>
              <a:effectLst/>
              <a:latin typeface="Segoe UI Black" panose="020B0A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BE" dirty="0">
                <a:solidFill>
                  <a:srgbClr val="7B807C"/>
                </a:solidFill>
                <a:latin typeface="Segoe UI Black" panose="020B0A02040204020203" pitchFamily="34" charset="0"/>
                <a:cs typeface="Times New Roman" panose="02020603050405020304" pitchFamily="18" charset="0"/>
              </a:rPr>
              <a:t>0479 97 06 56</a:t>
            </a:r>
            <a:br>
              <a:rPr lang="fr-BE" dirty="0">
                <a:solidFill>
                  <a:srgbClr val="7B807C"/>
                </a:solidFill>
                <a:latin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nl-BE" sz="1400" u="sng" dirty="0">
                <a:solidFill>
                  <a:srgbClr val="7B807C"/>
                </a:solidFill>
                <a:latin typeface="Segoe UI Black" panose="020B0A02040204020203" pitchFamily="34" charset="0"/>
                <a:cs typeface="Calibri" panose="020F0502020204030204" pitchFamily="34" charset="0"/>
              </a:rPr>
              <a:t>christel.sanders</a:t>
            </a:r>
            <a:r>
              <a:rPr lang="nl-BE" sz="1400" u="sng" dirty="0">
                <a:solidFill>
                  <a:srgbClr val="7B807C"/>
                </a:solidFill>
                <a:latin typeface="Segoe UI Black" panose="020B0A02040204020203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@dpgmedia.be</a:t>
            </a:r>
            <a:endParaRPr lang="fr-BE" sz="1600" u="sng" dirty="0">
              <a:solidFill>
                <a:srgbClr val="7B807C"/>
              </a:solidFill>
              <a:latin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0">
            <a:extLst>
              <a:ext uri="{FF2B5EF4-FFF2-40B4-BE49-F238E27FC236}">
                <a16:creationId xmlns:a16="http://schemas.microsoft.com/office/drawing/2014/main" id="{6487E2F0-1E47-1C82-8790-F3B3C9E02D99}"/>
              </a:ext>
            </a:extLst>
          </p:cNvPr>
          <p:cNvSpPr txBox="1"/>
          <p:nvPr/>
        </p:nvSpPr>
        <p:spPr>
          <a:xfrm>
            <a:off x="6300528" y="4050237"/>
            <a:ext cx="3257804" cy="128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7B807C"/>
                </a:solidFill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LAURENCE                         DE PELSEMAEKER</a:t>
            </a:r>
            <a:endParaRPr lang="fr-BE" dirty="0">
              <a:solidFill>
                <a:srgbClr val="7B807C"/>
              </a:solidFill>
              <a:effectLst/>
              <a:latin typeface="Segoe UI Black" panose="020B0A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FR" sz="18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0479 49 95 24</a:t>
            </a:r>
            <a:br>
              <a:rPr lang="fr-BE" dirty="0">
                <a:solidFill>
                  <a:srgbClr val="7B807C"/>
                </a:solidFill>
                <a:latin typeface="Segoe UI Black" panose="020B0A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400" u="sng" dirty="0">
                <a:solidFill>
                  <a:srgbClr val="7B807C"/>
                </a:solidFill>
                <a:latin typeface="Segoe UI Black" panose="020B0A02040204020203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ldp@rossel.be</a:t>
            </a:r>
            <a:endParaRPr lang="fr-BE" sz="1600" u="sng" dirty="0">
              <a:solidFill>
                <a:srgbClr val="7B807C"/>
              </a:solidFill>
              <a:latin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6" name="Afbeelding 3" descr="DPG Media">
            <a:extLst>
              <a:ext uri="{FF2B5EF4-FFF2-40B4-BE49-F238E27FC236}">
                <a16:creationId xmlns:a16="http://schemas.microsoft.com/office/drawing/2014/main" id="{21371D0E-E897-3DF5-8604-2831A0875C7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013" y="5752425"/>
            <a:ext cx="1902342" cy="61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Home | Roularta">
            <a:extLst>
              <a:ext uri="{FF2B5EF4-FFF2-40B4-BE49-F238E27FC236}">
                <a16:creationId xmlns:a16="http://schemas.microsoft.com/office/drawing/2014/main" id="{39223694-601B-72A8-3277-7311FB90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9" y="5804994"/>
            <a:ext cx="1902342" cy="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2">
            <a:extLst>
              <a:ext uri="{FF2B5EF4-FFF2-40B4-BE49-F238E27FC236}">
                <a16:creationId xmlns:a16="http://schemas.microsoft.com/office/drawing/2014/main" id="{C0D0E106-FA2B-07EF-F3FE-B6BB07F7966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30" y="5837017"/>
            <a:ext cx="1701846" cy="444414"/>
          </a:xfrm>
          <a:prstGeom prst="rect">
            <a:avLst/>
          </a:prstGeom>
        </p:spPr>
      </p:pic>
      <p:sp>
        <p:nvSpPr>
          <p:cNvPr id="19" name="ZoneTexte 10">
            <a:extLst>
              <a:ext uri="{FF2B5EF4-FFF2-40B4-BE49-F238E27FC236}">
                <a16:creationId xmlns:a16="http://schemas.microsoft.com/office/drawing/2014/main" id="{DDD9DC51-0E61-3AE4-C1C4-FFA5D015EF5D}"/>
              </a:ext>
            </a:extLst>
          </p:cNvPr>
          <p:cNvSpPr txBox="1"/>
          <p:nvPr/>
        </p:nvSpPr>
        <p:spPr>
          <a:xfrm>
            <a:off x="9145210" y="4030564"/>
            <a:ext cx="3257804" cy="128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7B807C"/>
                </a:solidFill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NADINE</a:t>
            </a:r>
            <a:r>
              <a:rPr lang="fr-FR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MORREN</a:t>
            </a:r>
            <a:endParaRPr lang="fr-BE" dirty="0">
              <a:solidFill>
                <a:srgbClr val="7B807C"/>
              </a:solidFill>
              <a:effectLst/>
              <a:latin typeface="Segoe UI Black" panose="020B0A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FR" sz="1800" dirty="0">
                <a:solidFill>
                  <a:srgbClr val="7B807C"/>
                </a:solidFill>
                <a:effectLst/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0475 31 50 76</a:t>
            </a:r>
            <a:br>
              <a:rPr lang="fr-BE" dirty="0">
                <a:solidFill>
                  <a:srgbClr val="7B807C"/>
                </a:solidFill>
                <a:latin typeface="Segoe UI Black" panose="020B0A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400" u="sng" dirty="0">
                <a:solidFill>
                  <a:srgbClr val="7B807C"/>
                </a:solidFill>
                <a:latin typeface="Segoe UI Black" panose="020B0A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nadine.morren</a:t>
            </a:r>
            <a:r>
              <a:rPr lang="fr-FR" sz="1400" u="sng" dirty="0">
                <a:solidFill>
                  <a:srgbClr val="7B807C"/>
                </a:solidFill>
                <a:latin typeface="Segoe UI Black" panose="020B0A02040204020203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@ipmgroup.be</a:t>
            </a:r>
            <a:endParaRPr lang="fr-BE" sz="1600" u="sng" dirty="0">
              <a:solidFill>
                <a:srgbClr val="7B807C"/>
              </a:solidFill>
              <a:latin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green logo with white text&#10;&#10;Description automatically generated">
            <a:extLst>
              <a:ext uri="{FF2B5EF4-FFF2-40B4-BE49-F238E27FC236}">
                <a16:creationId xmlns:a16="http://schemas.microsoft.com/office/drawing/2014/main" id="{CA88E6A6-D14C-3BFA-0D15-D90046A7E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9" y="5665225"/>
            <a:ext cx="1085844" cy="7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</Words>
  <Application>Microsoft Office PowerPoint</Application>
  <PresentationFormat>Widescreen</PresentationFormat>
  <Paragraphs>131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DIN Next LT Pro Light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Roularta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Harold Masquelier</dc:creator>
  <cp:lastModifiedBy>Harold Masquelier</cp:lastModifiedBy>
  <cp:revision>6</cp:revision>
  <dcterms:created xsi:type="dcterms:W3CDTF">2025-04-24T14:04:02Z</dcterms:created>
  <dcterms:modified xsi:type="dcterms:W3CDTF">2025-12-12T09:02:05Z</dcterms:modified>
</cp:coreProperties>
</file>